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Inter" panose="020B0604020202020204" charset="0"/>
      <p:regular r:id="rId21"/>
    </p:embeddedFont>
    <p:embeddedFont>
      <p:font typeface="Manrop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DBB8FE-BA8D-4ED8-B95E-FF322CA111E8}" v="3" dt="2025-07-07T23:02:48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ed Hoosini" userId="fdcf2473c904fc1f" providerId="LiveId" clId="{C2DBB8FE-BA8D-4ED8-B95E-FF322CA111E8}"/>
    <pc:docChg chg="custSel addSld modSld">
      <pc:chgData name="Sayed Hoosini" userId="fdcf2473c904fc1f" providerId="LiveId" clId="{C2DBB8FE-BA8D-4ED8-B95E-FF322CA111E8}" dt="2025-07-07T23:05:21.185" v="99" actId="1076"/>
      <pc:docMkLst>
        <pc:docMk/>
      </pc:docMkLst>
      <pc:sldChg chg="modSp mod">
        <pc:chgData name="Sayed Hoosini" userId="fdcf2473c904fc1f" providerId="LiveId" clId="{C2DBB8FE-BA8D-4ED8-B95E-FF322CA111E8}" dt="2025-07-07T22:58:37.574" v="64" actId="14100"/>
        <pc:sldMkLst>
          <pc:docMk/>
          <pc:sldMk cId="0" sldId="256"/>
        </pc:sldMkLst>
        <pc:spChg chg="mod">
          <ac:chgData name="Sayed Hoosini" userId="fdcf2473c904fc1f" providerId="LiveId" clId="{C2DBB8FE-BA8D-4ED8-B95E-FF322CA111E8}" dt="2025-07-07T22:58:29.846" v="63" actId="20577"/>
          <ac:spMkLst>
            <pc:docMk/>
            <pc:sldMk cId="0" sldId="256"/>
            <ac:spMk id="7" creationId="{00000000-0000-0000-0000-000000000000}"/>
          </ac:spMkLst>
        </pc:spChg>
        <pc:picChg chg="mod">
          <ac:chgData name="Sayed Hoosini" userId="fdcf2473c904fc1f" providerId="LiveId" clId="{C2DBB8FE-BA8D-4ED8-B95E-FF322CA111E8}" dt="2025-07-07T22:58:37.574" v="64" actId="14100"/>
          <ac:picMkLst>
            <pc:docMk/>
            <pc:sldMk cId="0" sldId="256"/>
            <ac:picMk id="6" creationId="{36D3C06E-128A-C230-B876-7A229C0B6B5D}"/>
          </ac:picMkLst>
        </pc:picChg>
      </pc:sldChg>
      <pc:sldChg chg="addSp modSp new mod">
        <pc:chgData name="Sayed Hoosini" userId="fdcf2473c904fc1f" providerId="LiveId" clId="{C2DBB8FE-BA8D-4ED8-B95E-FF322CA111E8}" dt="2025-07-07T23:05:21.185" v="99" actId="1076"/>
        <pc:sldMkLst>
          <pc:docMk/>
          <pc:sldMk cId="2580305280" sldId="270"/>
        </pc:sldMkLst>
        <pc:spChg chg="add mod">
          <ac:chgData name="Sayed Hoosini" userId="fdcf2473c904fc1f" providerId="LiveId" clId="{C2DBB8FE-BA8D-4ED8-B95E-FF322CA111E8}" dt="2025-07-07T23:02:32.066" v="76" actId="313"/>
          <ac:spMkLst>
            <pc:docMk/>
            <pc:sldMk cId="2580305280" sldId="270"/>
            <ac:spMk id="2" creationId="{278EED80-F833-4429-FA96-971458B62F77}"/>
          </ac:spMkLst>
        </pc:spChg>
        <pc:spChg chg="add mod">
          <ac:chgData name="Sayed Hoosini" userId="fdcf2473c904fc1f" providerId="LiveId" clId="{C2DBB8FE-BA8D-4ED8-B95E-FF322CA111E8}" dt="2025-07-07T23:05:21.185" v="99" actId="1076"/>
          <ac:spMkLst>
            <pc:docMk/>
            <pc:sldMk cId="2580305280" sldId="270"/>
            <ac:spMk id="3" creationId="{DB7BEAB7-48AA-AB95-B8DB-67E04D20546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1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weaviate/Verba.g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696" y="532544"/>
            <a:ext cx="4008038" cy="2035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2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Retrieval Augmented Generation (RAG) Verba Application</a:t>
            </a:r>
            <a:endParaRPr lang="en-US" sz="2800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6D3C06E-128A-C230-B876-7A229C0B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322530"/>
            <a:ext cx="9372601" cy="79070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5696" y="7136861"/>
            <a:ext cx="44152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By:  Michel Garcia, Hashim Sayed Hoosini Miguel Mora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224916" y="7619648"/>
            <a:ext cx="4223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Date: 07/05/2025</a:t>
            </a:r>
            <a:endParaRPr lang="en-US" sz="1550" dirty="0"/>
          </a:p>
        </p:txBody>
      </p:sp>
      <p:sp>
        <p:nvSpPr>
          <p:cNvPr id="9" name="Text 2"/>
          <p:cNvSpPr/>
          <p:nvPr/>
        </p:nvSpPr>
        <p:spPr>
          <a:xfrm>
            <a:off x="115696" y="6628853"/>
            <a:ext cx="419808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ITAI 2372 – AI Applications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075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Summary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441734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38632" y="2506147"/>
            <a:ext cx="56345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Files uploaded: .txt, .docx, .pdf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28505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438632" y="3349466"/>
            <a:ext cx="56345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Asked questions via chat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412837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438632" y="4192786"/>
            <a:ext cx="56345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Fast loading: ~2 min total startup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97169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438632" y="5036106"/>
            <a:ext cx="56345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Model: LLAMA3 via Ollama</a:t>
            </a:r>
            <a:endParaRPr lang="en-US" sz="1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441734"/>
            <a:ext cx="6279356" cy="37676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64874" y="643259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Screenshot of Verba chat interface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557808"/>
            <a:ext cx="421755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Faced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1337905"/>
            <a:ext cx="421719" cy="421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197048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WSL Requirement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4451390" y="2335173"/>
            <a:ext cx="938522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WSL required for Docker on Windows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3026807"/>
            <a:ext cx="421719" cy="4217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51390" y="3659386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Limitations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4451390" y="4024074"/>
            <a:ext cx="938522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PowerPoint/Excel files not supported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4715708"/>
            <a:ext cx="421719" cy="4217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51390" y="5348287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Issues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4451390" y="5712976"/>
            <a:ext cx="938522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Large files may slow the system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390" y="6404610"/>
            <a:ext cx="421719" cy="4217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451390" y="7037189"/>
            <a:ext cx="213026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Knowledge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4451390" y="7401878"/>
            <a:ext cx="938522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Requires basic knowledge of Docker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0758"/>
            <a:ext cx="49652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Improvements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41734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264009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Multi-user support</a:t>
            </a:r>
            <a:endParaRPr lang="en-US" sz="1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32478"/>
            <a:ext cx="992267" cy="11907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4415" y="3830836"/>
            <a:ext cx="34397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local model integration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23222"/>
            <a:ext cx="992267" cy="11907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4415" y="5021580"/>
            <a:ext cx="467237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document control and privacy</a:t>
            </a:r>
            <a:endParaRPr lang="en-US" sz="19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874" y="2441734"/>
            <a:ext cx="6279356" cy="376761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64874" y="643259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Placeholder for future roadmap image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765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3085386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25032" y="3149798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Verba shows the power of modular RAG tools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3928705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925032" y="3993118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Enables private, AI-powered search over personal documents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4772025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925032" y="4836438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Demonstrated successful installation, config, and use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615345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25032" y="5679758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Useful across industries and scalable for enterprise use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8EED80-F833-4429-FA96-971458B62F77}"/>
              </a:ext>
            </a:extLst>
          </p:cNvPr>
          <p:cNvSpPr txBox="1"/>
          <p:nvPr/>
        </p:nvSpPr>
        <p:spPr>
          <a:xfrm>
            <a:off x="6943725" y="1219200"/>
            <a:ext cx="121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BEAB7-48AA-AB95-B8DB-67E04D20546C}"/>
              </a:ext>
            </a:extLst>
          </p:cNvPr>
          <p:cNvSpPr txBox="1"/>
          <p:nvPr/>
        </p:nvSpPr>
        <p:spPr>
          <a:xfrm>
            <a:off x="682116" y="1873838"/>
            <a:ext cx="12824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Victoria Slocum and Edward Schmuhl. “Verba: Building an Open Source, Modular Rag Application: </a:t>
            </a:r>
            <a:r>
              <a:rPr lang="en-US" dirty="0" err="1"/>
              <a:t>Weaviate</a:t>
            </a:r>
            <a:r>
              <a:rPr lang="en-US" dirty="0"/>
              <a:t>.” </a:t>
            </a:r>
            <a:r>
              <a:rPr lang="en-US" i="1" dirty="0" err="1"/>
              <a:t>Weaviate</a:t>
            </a:r>
            <a:r>
              <a:rPr lang="en-US" i="1" dirty="0"/>
              <a:t> RSS</a:t>
            </a:r>
            <a:r>
              <a:rPr lang="en-US" dirty="0"/>
              <a:t>, 7 Mar. 2024, weaviate.io/blog/verba-open-source-rag-app. </a:t>
            </a:r>
          </a:p>
          <a:p>
            <a:endParaRPr lang="en-US" dirty="0"/>
          </a:p>
          <a:p>
            <a:r>
              <a:rPr lang="en-US" dirty="0"/>
              <a:t>Natural Language Processing (NLP) is a branch of artificial intelligence (AI) that aims to bridge communication between humans and computers through n. “Natural Language Processing (NLP): Definition and How It Works?” </a:t>
            </a:r>
            <a:r>
              <a:rPr lang="en-US" i="1" dirty="0" err="1"/>
              <a:t>Erzedka</a:t>
            </a:r>
            <a:r>
              <a:rPr lang="en-US" dirty="0"/>
              <a:t>, </a:t>
            </a:r>
            <a:r>
              <a:rPr lang="en-US" dirty="0" err="1"/>
              <a:t>Erzedka</a:t>
            </a:r>
            <a:r>
              <a:rPr lang="en-US" dirty="0"/>
              <a:t> - Digital Media Technology, 3 Feb. 2025, www.erzedka.com/2025/01/natural-language-processing-nlp.html. </a:t>
            </a:r>
          </a:p>
          <a:p>
            <a:endParaRPr lang="en-US" dirty="0"/>
          </a:p>
          <a:p>
            <a:r>
              <a:rPr lang="en-US" dirty="0" err="1"/>
              <a:t>Weaviate</a:t>
            </a:r>
            <a:r>
              <a:rPr lang="en-US" dirty="0"/>
              <a:t>. (n.d.). </a:t>
            </a:r>
            <a:r>
              <a:rPr lang="en-US" i="1" dirty="0" err="1"/>
              <a:t>Weaviate</a:t>
            </a:r>
            <a:r>
              <a:rPr lang="en-US" i="1" dirty="0"/>
              <a:t>/Verba: Retrieval augmented generation (RAG) chatbot powered by </a:t>
            </a:r>
            <a:r>
              <a:rPr lang="en-US" i="1" dirty="0" err="1"/>
              <a:t>Weaviate</a:t>
            </a:r>
            <a:r>
              <a:rPr lang="en-US" dirty="0"/>
              <a:t>. GitHub. https://github.com/weaviate/verba?tab=readme-ov-file#api-keys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65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 Outline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017032" y="2348389"/>
            <a:ext cx="22860" cy="4450437"/>
          </a:xfrm>
          <a:prstGeom prst="roundRect">
            <a:avLst>
              <a:gd name="adj" fmla="val 781396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17414" y="2560201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90" y="2348389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68204" y="238559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09418" y="24166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09418" y="2845832"/>
            <a:ext cx="81695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What is Verba and its core concepts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17414" y="3772019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93790" y="356020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68204" y="359741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09418" y="36284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Details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09418" y="4057650"/>
            <a:ext cx="81695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Application stack and RAG pipeline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17414" y="4983837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93790" y="4772025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68204" y="480923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09418" y="48402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09418" y="5269468"/>
            <a:ext cx="81695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Installation methods, configuration, and demo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217414" y="6195655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93790" y="598384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68204" y="602105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2009418" y="60520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009418" y="6481286"/>
            <a:ext cx="81695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Challenges, future improvements, and conclusion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5148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Verba?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516921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38632" y="5233630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Open-source RAG tool by Weaviate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439144" y="516921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083987" y="5233630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Personalized answers based on user-uploaded documents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601253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438632" y="6076950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vector search and LLM for response generation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39144" y="601253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083987" y="6076950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Designed for privacy, transparency, and flexibility</a:t>
            </a:r>
            <a:endParaRPr lang="en-US" sz="1550" dirty="0"/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F0EE56A7-D6EA-8834-1C3E-CFB10408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4574"/>
            <a:ext cx="14630399" cy="33639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86975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Concepts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2787491"/>
            <a:ext cx="992267" cy="11907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42015" y="29858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5642015" y="3415070"/>
            <a:ext cx="81945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Breaks text into readable chunks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3978235"/>
            <a:ext cx="992267" cy="11907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42015" y="41765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Vectorization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642015" y="4605814"/>
            <a:ext cx="81945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Converts chunks into numeric embeddings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5168979"/>
            <a:ext cx="992267" cy="11907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42015" y="53673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5642015" y="5796558"/>
            <a:ext cx="81945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Stores and retrieves data semantically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967"/>
            <a:ext cx="4832747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Stack Overview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45788"/>
            <a:ext cx="372070" cy="3720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103834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93790" y="2485192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React-based web interface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95387"/>
            <a:ext cx="372070" cy="3720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3653433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793790" y="4034790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 + FastAPI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44985"/>
            <a:ext cx="372070" cy="3720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203031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Engine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793790" y="5584388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Ollama (LLAMA3 used in this project)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94584"/>
            <a:ext cx="372070" cy="3720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6752630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Store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793790" y="7133987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Weaviate via Docker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4390" y="1545788"/>
            <a:ext cx="6339840" cy="380380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04390" y="5516999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Simple diagram of tech stack blocks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133"/>
            <a:ext cx="4312563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RAG Pipeline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54016"/>
            <a:ext cx="168593" cy="1039178"/>
          </a:xfrm>
          <a:prstGeom prst="roundRect">
            <a:avLst>
              <a:gd name="adj" fmla="val 9005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30975" y="1822609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Reader Manager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130975" y="2254687"/>
            <a:ext cx="597848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Prepares text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1046798" y="2819638"/>
            <a:ext cx="168593" cy="1039178"/>
          </a:xfrm>
          <a:prstGeom prst="roundRect">
            <a:avLst>
              <a:gd name="adj" fmla="val 9005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383983" y="2988231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Chunker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383983" y="3420308"/>
            <a:ext cx="57254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Splits into overlapping chunks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1299805" y="3985260"/>
            <a:ext cx="168593" cy="1039178"/>
          </a:xfrm>
          <a:prstGeom prst="roundRect">
            <a:avLst>
              <a:gd name="adj" fmla="val 9005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636990" y="4153853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Embedding Manager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636990" y="4585930"/>
            <a:ext cx="54724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Converts to vectors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1552932" y="5150882"/>
            <a:ext cx="168593" cy="1039178"/>
          </a:xfrm>
          <a:prstGeom prst="roundRect">
            <a:avLst>
              <a:gd name="adj" fmla="val 9005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890117" y="531947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Retrieval Manager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890117" y="5751552"/>
            <a:ext cx="521934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Semantic + keyword search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1299805" y="6316504"/>
            <a:ext cx="168593" cy="1039178"/>
          </a:xfrm>
          <a:prstGeom prst="roundRect">
            <a:avLst>
              <a:gd name="adj" fmla="val 9005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636990" y="6485096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 Manager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636990" y="6917174"/>
            <a:ext cx="54724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Produces answers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8021719" y="7756188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Flowchart of RAG pipeline</a:t>
            </a:r>
            <a:endParaRPr lang="en-US" sz="1300" dirty="0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167CC-D12A-5C2A-61B6-84209E83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93" y="-111062"/>
            <a:ext cx="9061807" cy="77139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64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Installation Methods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3045381"/>
            <a:ext cx="3679031" cy="1158716"/>
          </a:xfrm>
          <a:prstGeom prst="roundRect">
            <a:avLst>
              <a:gd name="adj" fmla="val 1541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9768" y="32513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 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9768" y="3680579"/>
            <a:ext cx="32670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From Source (for developers)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1179" y="3045381"/>
            <a:ext cx="3679031" cy="1158716"/>
          </a:xfrm>
          <a:prstGeom prst="roundRect">
            <a:avLst>
              <a:gd name="adj" fmla="val 1541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877157" y="32513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 2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77157" y="3680579"/>
            <a:ext cx="32670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pip install goldenverba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4402455"/>
            <a:ext cx="7556421" cy="1158716"/>
          </a:xfrm>
          <a:prstGeom prst="roundRect">
            <a:avLst>
              <a:gd name="adj" fmla="val 1541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99768" y="46084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 3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9768" y="5037653"/>
            <a:ext cx="71444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Docker-based setup (used for this case study)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578441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Screenshot of Docker Desktop or CLI command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2104"/>
            <a:ext cx="58095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Installation Steps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65901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8204" y="169622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1723430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Clone GitHub repo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250233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68204" y="253954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438632" y="2566749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Set up .env with model and port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3345656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68204" y="338286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438632" y="3410069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Modify docker-compose.yml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4188976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68204" y="422618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438632" y="4253389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Run: docker compose up -d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032296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68204" y="506950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438632" y="5096708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Access at: </a:t>
            </a:r>
            <a:r>
              <a:rPr lang="en-US" sz="1550" u="sng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localhost:8000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93790" y="5702022"/>
            <a:ext cx="13042821" cy="1885355"/>
          </a:xfrm>
          <a:prstGeom prst="roundRect">
            <a:avLst>
              <a:gd name="adj" fmla="val 9474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783908" y="5702022"/>
            <a:ext cx="13062585" cy="1885355"/>
          </a:xfrm>
          <a:prstGeom prst="roundRect">
            <a:avLst>
              <a:gd name="adj" fmla="val 1579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82266" y="5850850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highlight>
                  <a:srgbClr val="000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</a:t>
            </a:r>
            <a:r>
              <a:rPr lang="en-US" sz="1550" dirty="0">
                <a:solidFill>
                  <a:srgbClr val="0563C1"/>
                </a:solidFill>
                <a:highlight>
                  <a:srgbClr val="00FFFF"/>
                </a:highlight>
                <a:latin typeface="Consolas" pitchFamily="34" charset="0"/>
                <a:ea typeface="Consolas" pitchFamily="34" charset="-122"/>
                <a:cs typeface="Consola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https://github.com/weaviate/Verba.</a:t>
            </a:r>
            <a:r>
              <a:rPr lang="en-US" sz="1550" dirty="0">
                <a:solidFill>
                  <a:schemeClr val="bg1"/>
                </a:solidFill>
                <a:highlight>
                  <a:srgbClr val="000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endParaRPr lang="en-US" sz="1550" dirty="0">
              <a:solidFill>
                <a:schemeClr val="bg1"/>
              </a:solidFill>
              <a:highlight>
                <a:srgbClr val="000000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highlight>
                  <a:srgbClr val="0000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Verba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highlight>
                  <a:srgbClr val="0000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Configure .env and docker-</a:t>
            </a:r>
            <a:r>
              <a:rPr lang="en-US" sz="1550" dirty="0" err="1">
                <a:solidFill>
                  <a:schemeClr val="bg1"/>
                </a:solidFill>
                <a:highlight>
                  <a:srgbClr val="0000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compose.yml</a:t>
            </a:r>
            <a:endParaRPr lang="en-US" sz="1550" dirty="0">
              <a:solidFill>
                <a:schemeClr val="bg1"/>
              </a:solidFill>
              <a:highlight>
                <a:srgbClr val="0000F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highlight>
                  <a:srgbClr val="0000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compose up -d</a:t>
            </a:r>
            <a:endParaRPr lang="en-US" sz="155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075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Details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9708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.env file: model, port, log level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78403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Supports OpenAI &amp; Cohere API keys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17099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Docker services: verba-web, weaviate, ollama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55794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Can deploy to AWS, GCP, Azure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4098727"/>
            <a:ext cx="6279356" cy="2202894"/>
          </a:xfrm>
          <a:prstGeom prst="roundRect">
            <a:avLst>
              <a:gd name="adj" fmla="val 8109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83908" y="4098727"/>
            <a:ext cx="6299121" cy="2202894"/>
          </a:xfrm>
          <a:prstGeom prst="roundRect">
            <a:avLst>
              <a:gd name="adj" fmla="val 1351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82266" y="4247555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highlight>
                  <a:srgbClr val="FFD7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Sample .env configurationMODEL=llama3PORT=8000LOG_LEVEL=infoOPENAI_API_KEY=sk-...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832002" y="791206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Screenshot of .env or config panel</a:t>
            </a:r>
            <a:endParaRPr lang="en-US" sz="1550" dirty="0"/>
          </a:p>
        </p:txBody>
      </p:sp>
      <p:pic>
        <p:nvPicPr>
          <p:cNvPr id="13" name="Picture 12" descr="A screenshot of a chat&#10;&#10;AI-generated content may be incorrect.">
            <a:extLst>
              <a:ext uri="{FF2B5EF4-FFF2-40B4-BE49-F238E27FC236}">
                <a16:creationId xmlns:a16="http://schemas.microsoft.com/office/drawing/2014/main" id="{B0D68994-F07F-A09E-0356-FC200C14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057" y="0"/>
            <a:ext cx="7512343" cy="3996647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B37D2B-BCAA-6C28-6928-8DBA860FD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40" y="3994826"/>
            <a:ext cx="7502460" cy="41410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607</Words>
  <Application>Microsoft Office PowerPoint</Application>
  <PresentationFormat>Custom</PresentationFormat>
  <Paragraphs>125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Inter</vt:lpstr>
      <vt:lpstr>Consolas</vt:lpstr>
      <vt:lpstr>Arial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Sayed Hoosini</cp:lastModifiedBy>
  <cp:revision>4</cp:revision>
  <dcterms:created xsi:type="dcterms:W3CDTF">2025-07-06T14:38:57Z</dcterms:created>
  <dcterms:modified xsi:type="dcterms:W3CDTF">2025-07-07T23:05:28Z</dcterms:modified>
</cp:coreProperties>
</file>